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sldIdLst>
    <p:sldId id="257" r:id="rId2"/>
    <p:sldId id="260" r:id="rId3"/>
    <p:sldId id="261" r:id="rId4"/>
    <p:sldId id="262" r:id="rId5"/>
    <p:sldId id="263" r:id="rId6"/>
  </p:sldIdLst>
  <p:sldSz cx="9144000" cy="6858000" type="screen4x3"/>
  <p:notesSz cx="7099300" cy="102346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FF"/>
    <a:srgbClr val="0000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93" d="100"/>
          <a:sy n="93" d="100"/>
        </p:scale>
        <p:origin x="33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ja-JP" altLang="en-US" smtClean="0"/>
              <a:t>マスター サブタイトルの書式設定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8366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37071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09860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67391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593085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5447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6019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21412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60853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916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65976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2B37A-6A30-423E-857D-15C6BDD994B6}" type="datetimeFigureOut">
              <a:rPr kumimoji="1" lang="ja-JP" altLang="en-US" smtClean="0"/>
              <a:t>2017/1/27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9A46AD-F20C-4DBB-B608-BA81853D9DF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40506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kumimoji="1"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kumimoji="1"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sO7M47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afterfiver.lodosaka.j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3.nhk.or.jp/nhkworld/newsroomtokyo/aired/20161021.html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lodosaka.jp/AfterFiverOsaka/" TargetMode="External"/><Relationship Id="rId2" Type="http://schemas.openxmlformats.org/officeDocument/2006/relationships/hyperlink" Target="https://github.com/lodinitiative/afterfive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odinitiative/afterfiver/tree/AfterFiverOsaka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905933" y="1387011"/>
            <a:ext cx="7332134" cy="2122952"/>
          </a:xfrm>
          <a:ln>
            <a:solidFill>
              <a:schemeClr val="tx1"/>
            </a:solidFill>
          </a:ln>
        </p:spPr>
        <p:txBody>
          <a:bodyPr anchor="ctr"/>
          <a:lstStyle/>
          <a:p>
            <a:r>
              <a:rPr kumimoji="1" lang="ja-JP" altLang="en-US" b="1" dirty="0" smtClean="0"/>
              <a:t>インバウンド向け観光アプリ</a:t>
            </a:r>
            <a:r>
              <a:rPr kumimoji="1" lang="en-US" altLang="ja-JP" b="1" dirty="0" smtClean="0"/>
              <a:t/>
            </a:r>
            <a:br>
              <a:rPr kumimoji="1" lang="en-US" altLang="ja-JP" b="1" dirty="0" smtClean="0"/>
            </a:br>
            <a:r>
              <a:rPr kumimoji="1" lang="en-US" altLang="ja-JP" b="1" dirty="0" smtClean="0">
                <a:latin typeface="Arial Black" panose="020B0A04020102020204" pitchFamily="34" charset="0"/>
              </a:rPr>
              <a:t>After Fiver</a:t>
            </a:r>
            <a:endParaRPr kumimoji="1" lang="ja-JP" altLang="en-US" b="1" dirty="0">
              <a:latin typeface="Arial Black" panose="020B0A04020102020204" pitchFamily="34" charset="0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 anchor="b">
            <a:normAutofit/>
          </a:bodyPr>
          <a:lstStyle/>
          <a:p>
            <a:r>
              <a:rPr lang="en-US" altLang="ja-JP" sz="3600" b="1" dirty="0" err="1" smtClean="0">
                <a:solidFill>
                  <a:srgbClr val="0000CC"/>
                </a:solidFill>
              </a:rPr>
              <a:t>AfterFiver</a:t>
            </a:r>
            <a:r>
              <a:rPr lang="ja-JP" altLang="en-US" sz="3600" b="1" dirty="0" smtClean="0">
                <a:solidFill>
                  <a:srgbClr val="0000CC"/>
                </a:solidFill>
              </a:rPr>
              <a:t>開発</a:t>
            </a:r>
            <a:r>
              <a:rPr lang="en-US" altLang="ja-JP" sz="3600" b="1" dirty="0" smtClean="0">
                <a:solidFill>
                  <a:srgbClr val="0000CC"/>
                </a:solidFill>
              </a:rPr>
              <a:t>Team</a:t>
            </a:r>
            <a:endParaRPr kumimoji="1" lang="ja-JP" altLang="en-US" sz="3600" b="1" dirty="0">
              <a:solidFill>
                <a:srgbClr val="0000CC"/>
              </a:solidFill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51717" y="308224"/>
            <a:ext cx="49039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2400" b="1" u="sng" dirty="0" smtClean="0"/>
              <a:t>UDC2016</a:t>
            </a:r>
            <a:r>
              <a:rPr kumimoji="1" lang="ja-JP" altLang="en-US" sz="2400" b="1" u="sng" dirty="0" smtClean="0"/>
              <a:t>アクティビティ部門（</a:t>
            </a:r>
            <a:r>
              <a:rPr kumimoji="1" lang="en-US" altLang="ja-JP" sz="2400" b="1" u="sng" dirty="0" smtClean="0"/>
              <a:t>ID</a:t>
            </a:r>
            <a:r>
              <a:rPr kumimoji="1" lang="ja-JP" altLang="en-US" sz="2400" b="1" u="sng" dirty="0" smtClean="0"/>
              <a:t>：</a:t>
            </a:r>
            <a:r>
              <a:rPr kumimoji="1" lang="en-US" altLang="ja-JP" sz="2400" b="1" u="sng" dirty="0" smtClean="0"/>
              <a:t>208</a:t>
            </a:r>
            <a:r>
              <a:rPr kumimoji="1" lang="ja-JP" altLang="en-US" sz="2400" b="1" u="sng" dirty="0" smtClean="0"/>
              <a:t>）</a:t>
            </a:r>
            <a:endParaRPr kumimoji="1" lang="ja-JP" altLang="en-US" sz="2400" b="1" u="sng" dirty="0"/>
          </a:p>
        </p:txBody>
      </p:sp>
    </p:spTree>
    <p:extLst>
      <p:ext uri="{BB962C8B-B14F-4D97-AF65-F5344CB8AC3E}">
        <p14:creationId xmlns:p14="http://schemas.microsoft.com/office/powerpoint/2010/main" val="2621477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2800" b="1" dirty="0" smtClean="0">
                <a:solidFill>
                  <a:srgbClr val="0000CC"/>
                </a:solidFill>
                <a:latin typeface="+mj-ea"/>
              </a:rPr>
              <a:t>After</a:t>
            </a:r>
            <a:r>
              <a:rPr kumimoji="1" lang="ja-JP" altLang="en-US" sz="2800" b="1" dirty="0" smtClean="0">
                <a:solidFill>
                  <a:srgbClr val="0000CC"/>
                </a:solidFill>
                <a:latin typeface="+mj-ea"/>
              </a:rPr>
              <a:t> </a:t>
            </a:r>
            <a:r>
              <a:rPr kumimoji="1" lang="en-US" altLang="ja-JP" sz="2800" b="1" dirty="0" smtClean="0">
                <a:solidFill>
                  <a:srgbClr val="0000CC"/>
                </a:solidFill>
                <a:latin typeface="+mj-ea"/>
              </a:rPr>
              <a:t>Fiver</a:t>
            </a:r>
            <a:r>
              <a:rPr lang="ja-JP" altLang="en-US" sz="2800" b="1" dirty="0">
                <a:solidFill>
                  <a:srgbClr val="0000CC"/>
                </a:solidFill>
                <a:latin typeface="+mj-ea"/>
              </a:rPr>
              <a:t>開発</a:t>
            </a:r>
            <a:r>
              <a:rPr lang="ja-JP" altLang="en-US" sz="2800" b="1" dirty="0" smtClean="0">
                <a:solidFill>
                  <a:srgbClr val="0000CC"/>
                </a:solidFill>
                <a:latin typeface="+mj-ea"/>
              </a:rPr>
              <a:t>の経緯①</a:t>
            </a:r>
            <a:r>
              <a:rPr lang="en-US" altLang="ja-JP" dirty="0" smtClean="0">
                <a:latin typeface="+mj-ea"/>
              </a:rPr>
              <a:t/>
            </a:r>
            <a:br>
              <a:rPr lang="en-US" altLang="ja-JP" dirty="0" smtClean="0">
                <a:latin typeface="+mj-ea"/>
              </a:rPr>
            </a:br>
            <a:r>
              <a:rPr lang="en-US" altLang="ja-JP" sz="4000" b="1" dirty="0">
                <a:latin typeface="+mj-ea"/>
              </a:rPr>
              <a:t>ISWC2016</a:t>
            </a:r>
            <a:r>
              <a:rPr lang="ja-JP" altLang="en-US" sz="4000" b="1" dirty="0">
                <a:latin typeface="+mj-ea"/>
              </a:rPr>
              <a:t>＠</a:t>
            </a:r>
            <a:r>
              <a:rPr lang="en-US" altLang="ja-JP" sz="4000" b="1" dirty="0">
                <a:latin typeface="+mj-ea"/>
              </a:rPr>
              <a:t>KOBE</a:t>
            </a:r>
            <a:r>
              <a:rPr lang="ja-JP" altLang="en-US" sz="4000" b="1" dirty="0">
                <a:latin typeface="+mj-ea"/>
              </a:rPr>
              <a:t>連携</a:t>
            </a:r>
            <a:r>
              <a:rPr lang="ja-JP" altLang="en-US" sz="4000" b="1" dirty="0" smtClean="0">
                <a:latin typeface="+mj-ea"/>
              </a:rPr>
              <a:t>ハッカソン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433820" y="1589680"/>
            <a:ext cx="8276359" cy="5098199"/>
          </a:xfrm>
        </p:spPr>
        <p:txBody>
          <a:bodyPr>
            <a:normAutofit/>
          </a:bodyPr>
          <a:lstStyle/>
          <a:p>
            <a:r>
              <a:rPr lang="ja-JP" altLang="en-US" sz="2800" dirty="0">
                <a:latin typeface="+mj-ea"/>
                <a:ea typeface="+mj-ea"/>
              </a:rPr>
              <a:t>神戸にて開催された</a:t>
            </a:r>
            <a:r>
              <a:rPr lang="ja-JP" altLang="en-US" sz="2800" dirty="0">
                <a:solidFill>
                  <a:srgbClr val="FF0000"/>
                </a:solidFill>
                <a:latin typeface="+mj-ea"/>
                <a:ea typeface="+mj-ea"/>
              </a:rPr>
              <a:t>国際会議</a:t>
            </a:r>
            <a:r>
              <a:rPr lang="en-US" altLang="ja-JP" sz="2800" dirty="0">
                <a:solidFill>
                  <a:srgbClr val="FF0000"/>
                </a:solidFill>
                <a:latin typeface="+mj-ea"/>
                <a:ea typeface="+mj-ea"/>
              </a:rPr>
              <a:t>ISWC2016</a:t>
            </a:r>
            <a:r>
              <a:rPr lang="ja-JP" altLang="en-US" sz="2800" dirty="0">
                <a:latin typeface="+mj-ea"/>
                <a:ea typeface="+mj-ea"/>
              </a:rPr>
              <a:t>を機</a:t>
            </a:r>
            <a:r>
              <a:rPr lang="ja-JP" altLang="en-US" sz="2800" dirty="0" smtClean="0">
                <a:latin typeface="+mj-ea"/>
                <a:ea typeface="+mj-ea"/>
              </a:rPr>
              <a:t>に，</a:t>
            </a:r>
            <a:r>
              <a:rPr lang="ja-JP" altLang="en-US" sz="2800" dirty="0" smtClean="0">
                <a:solidFill>
                  <a:srgbClr val="0000CC"/>
                </a:solidFill>
                <a:latin typeface="+mj-ea"/>
                <a:ea typeface="+mj-ea"/>
              </a:rPr>
              <a:t>「</a:t>
            </a:r>
            <a:r>
              <a:rPr lang="en-US" altLang="ja-JP" sz="2800" b="1" dirty="0">
                <a:solidFill>
                  <a:srgbClr val="0000CC"/>
                </a:solidFill>
                <a:latin typeface="+mj-ea"/>
                <a:ea typeface="+mj-ea"/>
              </a:rPr>
              <a:t>Linked Open Data</a:t>
            </a:r>
            <a:r>
              <a:rPr lang="ja-JP" altLang="en-US" sz="2800" b="1" dirty="0">
                <a:solidFill>
                  <a:srgbClr val="0000CC"/>
                </a:solidFill>
                <a:latin typeface="+mj-ea"/>
                <a:ea typeface="+mj-ea"/>
              </a:rPr>
              <a:t>（</a:t>
            </a:r>
            <a:r>
              <a:rPr lang="en-US" altLang="ja-JP" sz="2800" b="1" dirty="0">
                <a:solidFill>
                  <a:srgbClr val="0000CC"/>
                </a:solidFill>
                <a:latin typeface="+mj-ea"/>
                <a:ea typeface="+mj-ea"/>
              </a:rPr>
              <a:t>LOD</a:t>
            </a:r>
            <a:r>
              <a:rPr lang="ja-JP" altLang="en-US" sz="2800" b="1" dirty="0">
                <a:solidFill>
                  <a:srgbClr val="0000CC"/>
                </a:solidFill>
                <a:latin typeface="+mj-ea"/>
                <a:ea typeface="+mj-ea"/>
              </a:rPr>
              <a:t>）</a:t>
            </a:r>
            <a:r>
              <a:rPr lang="ja-JP" altLang="en-US" sz="2800" dirty="0">
                <a:solidFill>
                  <a:srgbClr val="0000CC"/>
                </a:solidFill>
                <a:latin typeface="+mj-ea"/>
                <a:ea typeface="+mj-ea"/>
              </a:rPr>
              <a:t>を活用した，国際会議の参加者向け</a:t>
            </a:r>
            <a:r>
              <a:rPr lang="ja-JP" altLang="en-US" sz="2800" dirty="0" smtClean="0">
                <a:solidFill>
                  <a:srgbClr val="0000CC"/>
                </a:solidFill>
                <a:latin typeface="+mj-ea"/>
                <a:ea typeface="+mj-ea"/>
              </a:rPr>
              <a:t>アプリを</a:t>
            </a:r>
            <a:r>
              <a:rPr lang="ja-JP" altLang="en-US" sz="2800" dirty="0">
                <a:solidFill>
                  <a:srgbClr val="0000CC"/>
                </a:solidFill>
                <a:latin typeface="+mj-ea"/>
                <a:ea typeface="+mj-ea"/>
              </a:rPr>
              <a:t>開発</a:t>
            </a:r>
            <a:r>
              <a:rPr lang="ja-JP" altLang="en-US" sz="2800" dirty="0" smtClean="0">
                <a:solidFill>
                  <a:srgbClr val="0000CC"/>
                </a:solidFill>
                <a:latin typeface="+mj-ea"/>
                <a:ea typeface="+mj-ea"/>
              </a:rPr>
              <a:t>する」</a:t>
            </a:r>
            <a:r>
              <a:rPr lang="ja-JP" altLang="en-US" sz="2800" dirty="0" smtClean="0">
                <a:latin typeface="+mj-ea"/>
                <a:ea typeface="+mj-ea"/>
              </a:rPr>
              <a:t>ハッカソンが開催された．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lang="ja-JP" altLang="en-US" sz="2800" dirty="0" smtClean="0">
                <a:latin typeface="+mj-ea"/>
                <a:ea typeface="+mj-ea"/>
              </a:rPr>
              <a:t>このハッカソンの特徴は，</a:t>
            </a:r>
            <a:endParaRPr lang="en-US" altLang="ja-JP" sz="2800" dirty="0">
              <a:latin typeface="+mj-ea"/>
              <a:ea typeface="+mj-ea"/>
            </a:endParaRPr>
          </a:p>
          <a:p>
            <a:pPr lvl="1"/>
            <a:r>
              <a:rPr lang="en-US" altLang="ja-JP" sz="2200" i="1" dirty="0" smtClean="0">
                <a:solidFill>
                  <a:srgbClr val="FF0000"/>
                </a:solidFill>
                <a:latin typeface="+mj-ea"/>
                <a:ea typeface="+mj-ea"/>
              </a:rPr>
              <a:t>NHK</a:t>
            </a:r>
            <a:r>
              <a:rPr lang="ja-JP" altLang="en-US" sz="2200" i="1" dirty="0" smtClean="0">
                <a:solidFill>
                  <a:srgbClr val="FF0000"/>
                </a:solidFill>
                <a:latin typeface="+mj-ea"/>
                <a:ea typeface="+mj-ea"/>
              </a:rPr>
              <a:t>ワールドの協力</a:t>
            </a:r>
            <a:r>
              <a:rPr lang="ja-JP" altLang="en-US" sz="2200" i="1" dirty="0" smtClean="0">
                <a:latin typeface="+mj-ea"/>
                <a:ea typeface="+mj-ea"/>
              </a:rPr>
              <a:t>による</a:t>
            </a:r>
            <a:r>
              <a:rPr lang="en-US" altLang="ja-JP" sz="2200" i="1" dirty="0" smtClean="0">
                <a:latin typeface="+mj-ea"/>
                <a:ea typeface="+mj-ea"/>
              </a:rPr>
              <a:t/>
            </a:r>
            <a:br>
              <a:rPr lang="en-US" altLang="ja-JP" sz="2200" i="1" dirty="0" smtClean="0">
                <a:latin typeface="+mj-ea"/>
                <a:ea typeface="+mj-ea"/>
              </a:rPr>
            </a:br>
            <a:r>
              <a:rPr lang="ja-JP" altLang="en-US" sz="2200" i="1" dirty="0" smtClean="0">
                <a:latin typeface="+mj-ea"/>
                <a:ea typeface="+mj-ea"/>
              </a:rPr>
              <a:t>外国人向けに日本紹介コン</a:t>
            </a:r>
            <a:r>
              <a:rPr lang="en-US" altLang="ja-JP" sz="2200" i="1" dirty="0" smtClean="0">
                <a:latin typeface="+mj-ea"/>
                <a:ea typeface="+mj-ea"/>
              </a:rPr>
              <a:t/>
            </a:r>
            <a:br>
              <a:rPr lang="en-US" altLang="ja-JP" sz="2200" i="1" dirty="0" smtClean="0">
                <a:latin typeface="+mj-ea"/>
                <a:ea typeface="+mj-ea"/>
              </a:rPr>
            </a:br>
            <a:r>
              <a:rPr lang="ja-JP" altLang="en-US" sz="2200" i="1" dirty="0" smtClean="0">
                <a:latin typeface="+mj-ea"/>
                <a:ea typeface="+mj-ea"/>
              </a:rPr>
              <a:t>テンツの</a:t>
            </a:r>
            <a:r>
              <a:rPr lang="en-US" altLang="ja-JP" sz="2200" i="1" dirty="0" smtClean="0">
                <a:latin typeface="+mj-ea"/>
                <a:ea typeface="+mj-ea"/>
              </a:rPr>
              <a:t>Linked</a:t>
            </a:r>
            <a:r>
              <a:rPr lang="ja-JP" altLang="en-US" sz="2200" i="1" dirty="0" smtClean="0">
                <a:latin typeface="+mj-ea"/>
                <a:ea typeface="+mj-ea"/>
              </a:rPr>
              <a:t> </a:t>
            </a:r>
            <a:r>
              <a:rPr lang="en-US" altLang="ja-JP" sz="2200" i="1" dirty="0" smtClean="0">
                <a:latin typeface="+mj-ea"/>
                <a:ea typeface="+mj-ea"/>
              </a:rPr>
              <a:t>Data</a:t>
            </a:r>
            <a:r>
              <a:rPr lang="ja-JP" altLang="en-US" sz="2200" i="1" dirty="0" smtClean="0">
                <a:latin typeface="+mj-ea"/>
                <a:ea typeface="+mj-ea"/>
              </a:rPr>
              <a:t>提供</a:t>
            </a:r>
            <a:endParaRPr lang="en-US" altLang="ja-JP" sz="2200" i="1" dirty="0" smtClean="0">
              <a:latin typeface="+mj-ea"/>
              <a:ea typeface="+mj-ea"/>
            </a:endParaRPr>
          </a:p>
          <a:p>
            <a:pPr lvl="1"/>
            <a:r>
              <a:rPr lang="ja-JP" altLang="en-US" sz="2200" i="1" dirty="0" smtClean="0">
                <a:latin typeface="+mj-ea"/>
                <a:ea typeface="+mj-ea"/>
              </a:rPr>
              <a:t>優秀作品を</a:t>
            </a:r>
            <a:r>
              <a:rPr lang="en-US" altLang="ja-JP" sz="2200" i="1" dirty="0" smtClean="0">
                <a:solidFill>
                  <a:srgbClr val="FF0000"/>
                </a:solidFill>
                <a:latin typeface="+mj-ea"/>
                <a:ea typeface="+mj-ea"/>
              </a:rPr>
              <a:t>ISWC2016</a:t>
            </a:r>
            <a:r>
              <a:rPr lang="ja-JP" altLang="en-US" sz="2200" i="1" dirty="0" smtClean="0">
                <a:solidFill>
                  <a:srgbClr val="FF0000"/>
                </a:solidFill>
                <a:latin typeface="+mj-ea"/>
                <a:ea typeface="+mj-ea"/>
              </a:rPr>
              <a:t>の</a:t>
            </a:r>
            <a:r>
              <a:rPr lang="en-US" altLang="ja-JP" sz="2200" i="1" dirty="0" smtClean="0">
                <a:solidFill>
                  <a:srgbClr val="FF0000"/>
                </a:solidFill>
                <a:latin typeface="+mj-ea"/>
                <a:ea typeface="+mj-ea"/>
              </a:rPr>
              <a:t/>
            </a:r>
            <a:br>
              <a:rPr lang="en-US" altLang="ja-JP" sz="2200" i="1" dirty="0" smtClean="0">
                <a:solidFill>
                  <a:srgbClr val="FF0000"/>
                </a:solidFill>
                <a:latin typeface="+mj-ea"/>
                <a:ea typeface="+mj-ea"/>
              </a:rPr>
            </a:br>
            <a:r>
              <a:rPr lang="ja-JP" altLang="en-US" sz="2200" i="1" dirty="0" smtClean="0">
                <a:solidFill>
                  <a:srgbClr val="FF0000"/>
                </a:solidFill>
                <a:latin typeface="+mj-ea"/>
                <a:ea typeface="+mj-ea"/>
              </a:rPr>
              <a:t>公式アプリ</a:t>
            </a:r>
            <a:r>
              <a:rPr lang="ja-JP" altLang="en-US" sz="2200" i="1" dirty="0" smtClean="0">
                <a:latin typeface="+mj-ea"/>
                <a:ea typeface="+mj-ea"/>
              </a:rPr>
              <a:t>として，参加者</a:t>
            </a:r>
            <a:r>
              <a:rPr lang="en-US" altLang="ja-JP" sz="2200" i="1" dirty="0" smtClean="0">
                <a:latin typeface="+mj-ea"/>
                <a:ea typeface="+mj-ea"/>
              </a:rPr>
              <a:t/>
            </a:r>
            <a:br>
              <a:rPr lang="en-US" altLang="ja-JP" sz="2200" i="1" dirty="0" smtClean="0">
                <a:latin typeface="+mj-ea"/>
                <a:ea typeface="+mj-ea"/>
              </a:rPr>
            </a:br>
            <a:r>
              <a:rPr lang="ja-JP" altLang="en-US" sz="2200" i="1" dirty="0" smtClean="0">
                <a:latin typeface="+mj-ea"/>
                <a:ea typeface="+mj-ea"/>
              </a:rPr>
              <a:t>に使用してもらう</a:t>
            </a:r>
            <a:endParaRPr lang="en-US" altLang="ja-JP" sz="2200" i="1" dirty="0" smtClean="0">
              <a:latin typeface="+mj-ea"/>
              <a:ea typeface="+mj-ea"/>
            </a:endParaRPr>
          </a:p>
          <a:p>
            <a:pPr lvl="1"/>
            <a:r>
              <a:rPr lang="ja-JP" altLang="en-US" sz="2200" i="1" dirty="0" smtClean="0">
                <a:latin typeface="+mj-ea"/>
                <a:ea typeface="+mj-ea"/>
              </a:rPr>
              <a:t>そのために，ハッカソン後</a:t>
            </a:r>
            <a:r>
              <a:rPr lang="en-US" altLang="ja-JP" sz="2200" i="1" dirty="0" smtClean="0">
                <a:latin typeface="+mj-ea"/>
                <a:ea typeface="+mj-ea"/>
              </a:rPr>
              <a:t/>
            </a:r>
            <a:br>
              <a:rPr lang="en-US" altLang="ja-JP" sz="2200" i="1" dirty="0" smtClean="0">
                <a:latin typeface="+mj-ea"/>
                <a:ea typeface="+mj-ea"/>
              </a:rPr>
            </a:br>
            <a:r>
              <a:rPr lang="ja-JP" altLang="en-US" sz="2200" i="1" dirty="0" smtClean="0">
                <a:latin typeface="+mj-ea"/>
                <a:ea typeface="+mj-ea"/>
              </a:rPr>
              <a:t>にアプリを</a:t>
            </a:r>
            <a:r>
              <a:rPr lang="ja-JP" altLang="en-US" sz="2200" i="1" dirty="0" smtClean="0">
                <a:solidFill>
                  <a:srgbClr val="FF0000"/>
                </a:solidFill>
                <a:latin typeface="+mj-ea"/>
                <a:ea typeface="+mj-ea"/>
              </a:rPr>
              <a:t>ブラッシュアップ</a:t>
            </a:r>
            <a:r>
              <a:rPr lang="en-US" altLang="ja-JP" sz="2200" i="1" dirty="0" smtClean="0">
                <a:solidFill>
                  <a:srgbClr val="FF0000"/>
                </a:solidFill>
                <a:latin typeface="+mj-ea"/>
                <a:ea typeface="+mj-ea"/>
              </a:rPr>
              <a:t/>
            </a:r>
            <a:br>
              <a:rPr lang="en-US" altLang="ja-JP" sz="2200" i="1" dirty="0" smtClean="0">
                <a:solidFill>
                  <a:srgbClr val="FF0000"/>
                </a:solidFill>
                <a:latin typeface="+mj-ea"/>
                <a:ea typeface="+mj-ea"/>
              </a:rPr>
            </a:br>
            <a:r>
              <a:rPr lang="ja-JP" altLang="en-US" sz="2200" i="1" dirty="0" smtClean="0">
                <a:solidFill>
                  <a:srgbClr val="FF0000"/>
                </a:solidFill>
                <a:latin typeface="+mj-ea"/>
                <a:ea typeface="+mj-ea"/>
              </a:rPr>
              <a:t>する期間</a:t>
            </a:r>
            <a:r>
              <a:rPr lang="ja-JP" altLang="en-US" sz="2200" i="1" dirty="0" smtClean="0">
                <a:latin typeface="+mj-ea"/>
                <a:ea typeface="+mj-ea"/>
              </a:rPr>
              <a:t>を設ける</a:t>
            </a:r>
            <a:endParaRPr lang="en-US" altLang="ja-JP" sz="2200" i="1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lang="ja-JP" altLang="en-US" sz="2500" dirty="0" smtClean="0">
                <a:latin typeface="+mj-ea"/>
                <a:ea typeface="+mj-ea"/>
              </a:rPr>
              <a:t>　という点にある．</a:t>
            </a:r>
            <a:endParaRPr lang="en-US" altLang="ja-JP" sz="2500" dirty="0" smtClean="0">
              <a:latin typeface="+mj-ea"/>
              <a:ea typeface="+mj-ea"/>
            </a:endParaRPr>
          </a:p>
          <a:p>
            <a:endParaRPr kumimoji="1" lang="ja-JP" altLang="en-US" sz="2800" dirty="0">
              <a:latin typeface="+mj-ea"/>
              <a:ea typeface="+mj-ea"/>
            </a:endParaRPr>
          </a:p>
        </p:txBody>
      </p:sp>
      <p:pic>
        <p:nvPicPr>
          <p:cNvPr id="1026" name="Picture 2" descr="http://www.sigswo.org/_/rsrc/1470733127712/papers/iswc2016hackathon/iswc2016-hk-v3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5" r="4778"/>
          <a:stretch/>
        </p:blipFill>
        <p:spPr bwMode="auto">
          <a:xfrm>
            <a:off x="4364665" y="3677000"/>
            <a:ext cx="4609214" cy="26696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294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86120" y="173740"/>
            <a:ext cx="7886700" cy="1325563"/>
          </a:xfrm>
        </p:spPr>
        <p:txBody>
          <a:bodyPr>
            <a:normAutofit fontScale="90000"/>
          </a:bodyPr>
          <a:lstStyle/>
          <a:p>
            <a:r>
              <a:rPr kumimoji="1" lang="en-US" altLang="ja-JP" sz="2800" b="1" dirty="0" smtClean="0">
                <a:solidFill>
                  <a:srgbClr val="0000CC"/>
                </a:solidFill>
                <a:latin typeface="+mj-ea"/>
              </a:rPr>
              <a:t>After</a:t>
            </a:r>
            <a:r>
              <a:rPr kumimoji="1" lang="ja-JP" altLang="en-US" sz="2800" b="1" dirty="0" smtClean="0">
                <a:solidFill>
                  <a:srgbClr val="0000CC"/>
                </a:solidFill>
                <a:latin typeface="+mj-ea"/>
              </a:rPr>
              <a:t> </a:t>
            </a:r>
            <a:r>
              <a:rPr kumimoji="1" lang="en-US" altLang="ja-JP" sz="2800" b="1" dirty="0" smtClean="0">
                <a:solidFill>
                  <a:srgbClr val="0000CC"/>
                </a:solidFill>
                <a:latin typeface="+mj-ea"/>
              </a:rPr>
              <a:t>Fiver</a:t>
            </a:r>
            <a:r>
              <a:rPr lang="ja-JP" altLang="en-US" sz="2800" b="1" dirty="0">
                <a:solidFill>
                  <a:srgbClr val="0000CC"/>
                </a:solidFill>
                <a:latin typeface="+mj-ea"/>
              </a:rPr>
              <a:t>開発</a:t>
            </a:r>
            <a:r>
              <a:rPr lang="ja-JP" altLang="en-US" sz="2800" b="1" dirty="0" smtClean="0">
                <a:solidFill>
                  <a:srgbClr val="0000CC"/>
                </a:solidFill>
                <a:latin typeface="+mj-ea"/>
              </a:rPr>
              <a:t>の経緯②</a:t>
            </a:r>
            <a:r>
              <a:rPr lang="en-US" altLang="ja-JP" dirty="0" smtClean="0">
                <a:latin typeface="+mj-ea"/>
              </a:rPr>
              <a:t/>
            </a:r>
            <a:br>
              <a:rPr lang="en-US" altLang="ja-JP" dirty="0" smtClean="0">
                <a:latin typeface="+mj-ea"/>
              </a:rPr>
            </a:br>
            <a:r>
              <a:rPr lang="ja-JP" altLang="en-US" sz="4000" b="1" dirty="0" smtClean="0">
                <a:latin typeface="+mj-ea"/>
              </a:rPr>
              <a:t>ハッカソンの成果＆</a:t>
            </a:r>
            <a:r>
              <a:rPr lang="en-US" altLang="ja-JP" sz="4000" b="1" dirty="0" smtClean="0">
                <a:latin typeface="+mj-ea"/>
              </a:rPr>
              <a:t>ISWC2016</a:t>
            </a:r>
            <a:r>
              <a:rPr lang="ja-JP" altLang="en-US" sz="4000" b="1" dirty="0" err="1" smtClean="0">
                <a:latin typeface="+mj-ea"/>
              </a:rPr>
              <a:t>での</a:t>
            </a:r>
            <a:r>
              <a:rPr lang="ja-JP" altLang="en-US" sz="4000" b="1" dirty="0" smtClean="0">
                <a:latin typeface="+mj-ea"/>
              </a:rPr>
              <a:t>利用</a:t>
            </a:r>
            <a:endParaRPr kumimoji="1" lang="ja-JP" altLang="en-US" dirty="0">
              <a:latin typeface="+mj-ea"/>
            </a:endParaRP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86120" y="1435395"/>
            <a:ext cx="8276359" cy="5199321"/>
          </a:xfrm>
        </p:spPr>
        <p:txBody>
          <a:bodyPr>
            <a:normAutofit fontScale="92500"/>
          </a:bodyPr>
          <a:lstStyle/>
          <a:p>
            <a:r>
              <a:rPr lang="ja-JP" altLang="en-US" sz="2800" dirty="0" smtClean="0">
                <a:latin typeface="+mn-ea"/>
              </a:rPr>
              <a:t>ハッカソン</a:t>
            </a:r>
            <a:r>
              <a:rPr lang="ja-JP" altLang="en-US" sz="2800" dirty="0" smtClean="0">
                <a:latin typeface="+mj-ea"/>
                <a:ea typeface="+mj-ea"/>
              </a:rPr>
              <a:t>での優秀作品</a:t>
            </a:r>
            <a:endParaRPr lang="en-US" altLang="ja-JP" sz="2800" dirty="0" smtClean="0">
              <a:latin typeface="+mj-ea"/>
              <a:ea typeface="+mj-ea"/>
            </a:endParaRPr>
          </a:p>
          <a:p>
            <a:pPr lvl="1"/>
            <a:r>
              <a:rPr kumimoji="1" lang="en-US" altLang="ja-JP" sz="2500" b="1" dirty="0" smtClean="0">
                <a:solidFill>
                  <a:srgbClr val="FF0000"/>
                </a:solidFill>
                <a:latin typeface="+mj-ea"/>
                <a:ea typeface="+mj-ea"/>
              </a:rPr>
              <a:t>Japanese</a:t>
            </a:r>
            <a:r>
              <a:rPr kumimoji="1" lang="ja-JP" altLang="en-US" sz="2500" b="1" dirty="0" smtClean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en-US" altLang="ja-JP" sz="2500" b="1" dirty="0" smtClean="0">
                <a:solidFill>
                  <a:srgbClr val="FF0000"/>
                </a:solidFill>
                <a:latin typeface="+mj-ea"/>
                <a:ea typeface="+mj-ea"/>
              </a:rPr>
              <a:t>m</a:t>
            </a:r>
            <a:r>
              <a:rPr kumimoji="1" lang="en-US" altLang="ja-JP" sz="2500" b="1" dirty="0" smtClean="0">
                <a:solidFill>
                  <a:srgbClr val="FF0000"/>
                </a:solidFill>
                <a:latin typeface="+mj-ea"/>
                <a:ea typeface="+mj-ea"/>
              </a:rPr>
              <a:t>enu guide</a:t>
            </a:r>
            <a:br>
              <a:rPr kumimoji="1" lang="en-US" altLang="ja-JP" sz="2500" b="1" dirty="0" smtClean="0">
                <a:solidFill>
                  <a:srgbClr val="FF0000"/>
                </a:solidFill>
                <a:latin typeface="+mj-ea"/>
                <a:ea typeface="+mj-ea"/>
              </a:rPr>
            </a:br>
            <a:r>
              <a:rPr kumimoji="1" lang="ja-JP" altLang="en-US" sz="2500" dirty="0" smtClean="0">
                <a:latin typeface="+mj-ea"/>
                <a:ea typeface="+mj-ea"/>
              </a:rPr>
              <a:t>（</a:t>
            </a:r>
            <a:r>
              <a:rPr lang="ja-JP" altLang="en-US" sz="2500" dirty="0" smtClean="0">
                <a:latin typeface="+mj-ea"/>
                <a:ea typeface="+mj-ea"/>
              </a:rPr>
              <a:t>日本語メニューを画像認識し，英語情報を検索できるアプリ</a:t>
            </a:r>
            <a:r>
              <a:rPr kumimoji="1" lang="ja-JP" altLang="en-US" sz="2500" dirty="0" smtClean="0">
                <a:latin typeface="+mj-ea"/>
                <a:ea typeface="+mj-ea"/>
              </a:rPr>
              <a:t>）</a:t>
            </a:r>
            <a:endParaRPr kumimoji="1" lang="en-US" altLang="ja-JP" sz="2500" dirty="0" smtClean="0">
              <a:latin typeface="+mj-ea"/>
              <a:ea typeface="+mj-ea"/>
            </a:endParaRPr>
          </a:p>
          <a:p>
            <a:pPr lvl="1"/>
            <a:r>
              <a:rPr lang="en-US" altLang="ja-JP" sz="2500" b="1" dirty="0" smtClean="0">
                <a:solidFill>
                  <a:srgbClr val="FF0000"/>
                </a:solidFill>
                <a:latin typeface="+mj-ea"/>
                <a:ea typeface="+mj-ea"/>
              </a:rPr>
              <a:t>After Fiver</a:t>
            </a:r>
            <a:r>
              <a:rPr lang="ja-JP" altLang="en-US" sz="2500" dirty="0" smtClean="0">
                <a:latin typeface="+mj-ea"/>
                <a:ea typeface="+mj-ea"/>
              </a:rPr>
              <a:t>（会議後に立ち寄る観光スポットのナビアプリ）</a:t>
            </a:r>
            <a:endParaRPr lang="en-US" altLang="ja-JP" sz="2500" dirty="0">
              <a:latin typeface="+mj-ea"/>
              <a:ea typeface="+mj-ea"/>
            </a:endParaRPr>
          </a:p>
          <a:p>
            <a:pPr marL="0" indent="0">
              <a:buNone/>
            </a:pPr>
            <a:r>
              <a:rPr kumimoji="1" lang="ja-JP" altLang="en-US" sz="2800" dirty="0" smtClean="0">
                <a:latin typeface="+mj-ea"/>
                <a:ea typeface="+mj-ea"/>
              </a:rPr>
              <a:t>　をベースに，</a:t>
            </a:r>
            <a:r>
              <a:rPr kumimoji="1" lang="en-US" altLang="ja-JP" sz="2800" dirty="0" smtClean="0">
                <a:latin typeface="+mj-ea"/>
                <a:ea typeface="+mj-ea"/>
              </a:rPr>
              <a:t>ISWC2016</a:t>
            </a:r>
            <a:r>
              <a:rPr kumimoji="1" lang="ja-JP" altLang="en-US" sz="2800" dirty="0" smtClean="0">
                <a:latin typeface="+mj-ea"/>
                <a:ea typeface="+mj-ea"/>
              </a:rPr>
              <a:t>参加者向けアプリの開発を行う</a:t>
            </a:r>
            <a:r>
              <a:rPr kumimoji="1" lang="en-US" altLang="ja-JP" sz="2800" dirty="0" smtClean="0">
                <a:latin typeface="+mj-ea"/>
                <a:ea typeface="+mj-ea"/>
              </a:rPr>
              <a:t/>
            </a:r>
            <a:br>
              <a:rPr kumimoji="1" lang="en-US" altLang="ja-JP" sz="2800" dirty="0" smtClean="0">
                <a:latin typeface="+mj-ea"/>
                <a:ea typeface="+mj-ea"/>
              </a:rPr>
            </a:br>
            <a:r>
              <a:rPr kumimoji="1" lang="ja-JP" altLang="en-US" sz="2800" dirty="0" smtClean="0">
                <a:latin typeface="+mj-ea"/>
                <a:ea typeface="+mj-ea"/>
              </a:rPr>
              <a:t>　ことに</a:t>
            </a:r>
            <a:r>
              <a:rPr lang="ja-JP" altLang="en-US" sz="2800" dirty="0" smtClean="0">
                <a:latin typeface="+mj-ea"/>
                <a:ea typeface="+mj-ea"/>
              </a:rPr>
              <a:t>決定．→アプリ名称は</a:t>
            </a:r>
            <a:r>
              <a:rPr lang="ja-JP" altLang="en-US" sz="2800" b="1" dirty="0" smtClean="0">
                <a:solidFill>
                  <a:srgbClr val="FF0000"/>
                </a:solidFill>
                <a:latin typeface="+mj-ea"/>
                <a:ea typeface="+mj-ea"/>
              </a:rPr>
              <a:t>「</a:t>
            </a:r>
            <a:r>
              <a:rPr lang="en-US" altLang="ja-JP" sz="2800" b="1" dirty="0" smtClean="0">
                <a:solidFill>
                  <a:srgbClr val="FF0000"/>
                </a:solidFill>
                <a:latin typeface="+mj-ea"/>
                <a:ea typeface="+mj-ea"/>
              </a:rPr>
              <a:t>After</a:t>
            </a:r>
            <a:r>
              <a:rPr lang="ja-JP" altLang="en-US" sz="2800" b="1" dirty="0" smtClean="0">
                <a:solidFill>
                  <a:srgbClr val="FF0000"/>
                </a:solidFill>
                <a:latin typeface="+mj-ea"/>
                <a:ea typeface="+mj-ea"/>
              </a:rPr>
              <a:t> </a:t>
            </a:r>
            <a:r>
              <a:rPr lang="en-US" altLang="ja-JP" sz="2800" b="1" dirty="0" smtClean="0">
                <a:solidFill>
                  <a:srgbClr val="FF0000"/>
                </a:solidFill>
                <a:latin typeface="+mj-ea"/>
                <a:ea typeface="+mj-ea"/>
              </a:rPr>
              <a:t>Fiver</a:t>
            </a:r>
            <a:r>
              <a:rPr lang="ja-JP" altLang="en-US" sz="2800" b="1" dirty="0" smtClean="0">
                <a:solidFill>
                  <a:srgbClr val="FF0000"/>
                </a:solidFill>
                <a:latin typeface="+mj-ea"/>
                <a:ea typeface="+mj-ea"/>
              </a:rPr>
              <a:t>」</a:t>
            </a:r>
            <a:r>
              <a:rPr lang="ja-JP" altLang="en-US" sz="2800" dirty="0" smtClean="0">
                <a:latin typeface="+mj-ea"/>
                <a:ea typeface="+mj-ea"/>
              </a:rPr>
              <a:t>に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 smtClean="0">
                <a:solidFill>
                  <a:srgbClr val="FF0000"/>
                </a:solidFill>
                <a:latin typeface="+mj-ea"/>
                <a:ea typeface="+mj-ea"/>
              </a:rPr>
              <a:t>２カ月弱のブラッシュアップ</a:t>
            </a:r>
            <a:r>
              <a:rPr kumimoji="1" lang="ja-JP" altLang="en-US" sz="2800" dirty="0" smtClean="0">
                <a:latin typeface="+mj-ea"/>
                <a:ea typeface="+mj-ea"/>
              </a:rPr>
              <a:t>期間を経て完成！</a:t>
            </a:r>
            <a:endParaRPr kumimoji="1" lang="en-US" altLang="ja-JP" sz="2800" dirty="0" smtClean="0">
              <a:latin typeface="+mj-ea"/>
              <a:ea typeface="+mj-ea"/>
            </a:endParaRPr>
          </a:p>
          <a:p>
            <a:r>
              <a:rPr lang="en-US" altLang="ja-JP" sz="2800" dirty="0" smtClean="0">
                <a:latin typeface="+mj-ea"/>
                <a:ea typeface="+mj-ea"/>
              </a:rPr>
              <a:t>ISWC2016</a:t>
            </a:r>
            <a:r>
              <a:rPr lang="ja-JP" altLang="en-US" sz="2800" dirty="0" smtClean="0">
                <a:latin typeface="+mj-ea"/>
                <a:ea typeface="+mj-ea"/>
              </a:rPr>
              <a:t>の参加者に</a:t>
            </a:r>
            <a:r>
              <a:rPr lang="ja-JP" altLang="en-US" sz="2800" dirty="0" smtClean="0">
                <a:solidFill>
                  <a:srgbClr val="FF0000"/>
                </a:solidFill>
                <a:latin typeface="+mj-ea"/>
                <a:ea typeface="+mj-ea"/>
              </a:rPr>
              <a:t>公式アプリとして提供</a:t>
            </a:r>
            <a:r>
              <a:rPr lang="ja-JP" altLang="en-US" sz="2800" dirty="0" smtClean="0">
                <a:latin typeface="+mj-ea"/>
                <a:ea typeface="+mj-ea"/>
              </a:rPr>
              <a:t>．</a:t>
            </a:r>
            <a:endParaRPr lang="en-US" altLang="ja-JP" sz="2800" dirty="0" smtClean="0">
              <a:latin typeface="+mj-ea"/>
              <a:ea typeface="+mj-ea"/>
            </a:endParaRPr>
          </a:p>
          <a:p>
            <a:r>
              <a:rPr kumimoji="1" lang="ja-JP" altLang="en-US" sz="2800" dirty="0" smtClean="0">
                <a:latin typeface="+mj-ea"/>
                <a:ea typeface="+mj-ea"/>
              </a:rPr>
              <a:t>これらの経緯の詳細</a:t>
            </a:r>
            <a:r>
              <a:rPr lang="ja-JP" altLang="en-US" sz="2800" dirty="0" smtClean="0">
                <a:latin typeface="+mj-ea"/>
                <a:ea typeface="+mj-ea"/>
              </a:rPr>
              <a:t>は，下記の資料を参照</a:t>
            </a:r>
            <a:r>
              <a:rPr lang="en-US" altLang="ja-JP" sz="2800" dirty="0" smtClean="0">
                <a:latin typeface="+mj-ea"/>
                <a:ea typeface="+mj-ea"/>
              </a:rPr>
              <a:t/>
            </a:r>
            <a:br>
              <a:rPr lang="en-US" altLang="ja-JP" sz="2800" dirty="0" smtClean="0">
                <a:latin typeface="+mj-ea"/>
                <a:ea typeface="+mj-ea"/>
              </a:rPr>
            </a:br>
            <a:r>
              <a:rPr lang="ja-JP" altLang="en-US" sz="2600" dirty="0">
                <a:solidFill>
                  <a:srgbClr val="0000CC"/>
                </a:solidFill>
                <a:latin typeface="+mj-ea"/>
                <a:ea typeface="+mj-ea"/>
              </a:rPr>
              <a:t>　</a:t>
            </a:r>
            <a:r>
              <a:rPr lang="ja-JP" altLang="en-US" sz="2600" dirty="0">
                <a:solidFill>
                  <a:srgbClr val="0000CC"/>
                </a:solidFill>
                <a:latin typeface="+mj-ea"/>
              </a:rPr>
              <a:t>第４０回セマンティックウェブとオントロジー</a:t>
            </a:r>
            <a:r>
              <a:rPr lang="ja-JP" altLang="en-US" sz="2600" dirty="0" smtClean="0">
                <a:solidFill>
                  <a:srgbClr val="0000CC"/>
                </a:solidFill>
                <a:latin typeface="+mj-ea"/>
              </a:rPr>
              <a:t>研究会</a:t>
            </a:r>
            <a:r>
              <a:rPr lang="en-US" altLang="ja-JP" sz="2600" dirty="0">
                <a:solidFill>
                  <a:srgbClr val="0000CC"/>
                </a:solidFill>
                <a:latin typeface="+mj-ea"/>
              </a:rPr>
              <a:t/>
            </a:r>
            <a:br>
              <a:rPr lang="en-US" altLang="ja-JP" sz="2600" dirty="0">
                <a:solidFill>
                  <a:srgbClr val="0000CC"/>
                </a:solidFill>
                <a:latin typeface="+mj-ea"/>
              </a:rPr>
            </a:br>
            <a:r>
              <a:rPr lang="ja-JP" altLang="en-US" sz="2600" dirty="0" smtClean="0">
                <a:solidFill>
                  <a:srgbClr val="0000CC"/>
                </a:solidFill>
                <a:latin typeface="+mj-ea"/>
              </a:rPr>
              <a:t>　</a:t>
            </a:r>
            <a:r>
              <a:rPr lang="ja-JP" altLang="en-US" sz="2600" dirty="0" smtClean="0">
                <a:solidFill>
                  <a:srgbClr val="0000CC"/>
                </a:solidFill>
                <a:latin typeface="+mj-ea"/>
                <a:ea typeface="+mj-ea"/>
              </a:rPr>
              <a:t>「構造化データを活用したインバウンドアプリケーションへの</a:t>
            </a:r>
            <a:r>
              <a:rPr lang="en-US" altLang="ja-JP" sz="2600" dirty="0" smtClean="0">
                <a:solidFill>
                  <a:srgbClr val="0000CC"/>
                </a:solidFill>
                <a:latin typeface="+mj-ea"/>
                <a:ea typeface="+mj-ea"/>
              </a:rPr>
              <a:t/>
            </a:r>
            <a:br>
              <a:rPr lang="en-US" altLang="ja-JP" sz="2600" dirty="0" smtClean="0">
                <a:solidFill>
                  <a:srgbClr val="0000CC"/>
                </a:solidFill>
                <a:latin typeface="+mj-ea"/>
                <a:ea typeface="+mj-ea"/>
              </a:rPr>
            </a:br>
            <a:r>
              <a:rPr lang="en-US" altLang="ja-JP" sz="2600" dirty="0" smtClean="0">
                <a:solidFill>
                  <a:srgbClr val="0000CC"/>
                </a:solidFill>
                <a:latin typeface="+mj-ea"/>
                <a:ea typeface="+mj-ea"/>
              </a:rPr>
              <a:t>	</a:t>
            </a:r>
            <a:r>
              <a:rPr lang="ja-JP" altLang="en-US" sz="2600" dirty="0" smtClean="0">
                <a:solidFill>
                  <a:srgbClr val="0000CC"/>
                </a:solidFill>
                <a:latin typeface="+mj-ea"/>
                <a:ea typeface="+mj-ea"/>
              </a:rPr>
              <a:t>コンテンツ展開（</a:t>
            </a:r>
            <a:r>
              <a:rPr lang="en-US" altLang="ja-JP" sz="2600" dirty="0" smtClean="0">
                <a:solidFill>
                  <a:srgbClr val="0000CC"/>
                </a:solidFill>
                <a:latin typeface="+mj-ea"/>
              </a:rPr>
              <a:t>NHK</a:t>
            </a:r>
            <a:r>
              <a:rPr lang="ja-JP" altLang="en-US" sz="2600" dirty="0" smtClean="0">
                <a:solidFill>
                  <a:srgbClr val="0000CC"/>
                </a:solidFill>
                <a:latin typeface="+mj-ea"/>
              </a:rPr>
              <a:t>放送技術研究所 浦川真</a:t>
            </a:r>
            <a:r>
              <a:rPr lang="ja-JP" altLang="en-US" sz="2600" dirty="0" smtClean="0">
                <a:solidFill>
                  <a:srgbClr val="0000CC"/>
                </a:solidFill>
                <a:latin typeface="+mj-ea"/>
                <a:ea typeface="+mj-ea"/>
              </a:rPr>
              <a:t>）」</a:t>
            </a:r>
            <a:r>
              <a:rPr lang="en-US" altLang="ja-JP" sz="2600" dirty="0" smtClean="0">
                <a:solidFill>
                  <a:srgbClr val="0000CC"/>
                </a:solidFill>
                <a:latin typeface="+mj-ea"/>
                <a:ea typeface="+mj-ea"/>
              </a:rPr>
              <a:t/>
            </a:r>
            <a:br>
              <a:rPr lang="en-US" altLang="ja-JP" sz="2600" dirty="0" smtClean="0">
                <a:solidFill>
                  <a:srgbClr val="0000CC"/>
                </a:solidFill>
                <a:latin typeface="+mj-ea"/>
                <a:ea typeface="+mj-ea"/>
              </a:rPr>
            </a:br>
            <a:r>
              <a:rPr lang="ja-JP" altLang="en-US" sz="2600" dirty="0" smtClean="0">
                <a:solidFill>
                  <a:srgbClr val="0000CC"/>
                </a:solidFill>
                <a:latin typeface="+mj-ea"/>
                <a:ea typeface="+mj-ea"/>
              </a:rPr>
              <a:t>　</a:t>
            </a:r>
            <a:r>
              <a:rPr lang="ja-JP" altLang="en-US" sz="2600" dirty="0" smtClean="0">
                <a:latin typeface="+mj-ea"/>
                <a:ea typeface="+mj-ea"/>
              </a:rPr>
              <a:t>→資料のダウロード：</a:t>
            </a:r>
            <a:r>
              <a:rPr lang="en-US" altLang="ja-JP" sz="3000" b="1" dirty="0">
                <a:hlinkClick r:id="rId2"/>
              </a:rPr>
              <a:t>https://</a:t>
            </a:r>
            <a:r>
              <a:rPr lang="en-US" altLang="ja-JP" sz="3000" b="1" dirty="0" smtClean="0">
                <a:hlinkClick r:id="rId2"/>
              </a:rPr>
              <a:t>goo.gl/sO7M47</a:t>
            </a:r>
            <a:endParaRPr lang="en-US" altLang="ja-JP" b="1" dirty="0" smtClean="0"/>
          </a:p>
        </p:txBody>
      </p:sp>
    </p:spTree>
    <p:extLst>
      <p:ext uri="{BB962C8B-B14F-4D97-AF65-F5344CB8AC3E}">
        <p14:creationId xmlns:p14="http://schemas.microsoft.com/office/powerpoint/2010/main" val="2823949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05712" y="194012"/>
            <a:ext cx="4230732" cy="812220"/>
          </a:xfrm>
        </p:spPr>
        <p:txBody>
          <a:bodyPr>
            <a:noAutofit/>
          </a:bodyPr>
          <a:lstStyle/>
          <a:p>
            <a:r>
              <a:rPr kumimoji="1" lang="en-US" altLang="ja-JP" sz="3600" dirty="0" smtClean="0">
                <a:latin typeface="Arial Black" panose="020B0A04020102020204" pitchFamily="34" charset="0"/>
              </a:rPr>
              <a:t>After</a:t>
            </a:r>
            <a:r>
              <a:rPr kumimoji="1" lang="ja-JP" altLang="en-US" sz="3600" dirty="0" smtClean="0">
                <a:latin typeface="Arial Black" panose="020B0A04020102020204" pitchFamily="34" charset="0"/>
              </a:rPr>
              <a:t> </a:t>
            </a:r>
            <a:r>
              <a:rPr kumimoji="1" lang="en-US" altLang="ja-JP" sz="3600" dirty="0" smtClean="0">
                <a:latin typeface="Arial Black" panose="020B0A04020102020204" pitchFamily="34" charset="0"/>
              </a:rPr>
              <a:t>Fiver</a:t>
            </a:r>
            <a:r>
              <a:rPr kumimoji="1" lang="ja-JP" altLang="en-US" sz="3600" b="1" dirty="0" smtClean="0"/>
              <a:t>の概要</a:t>
            </a:r>
            <a:endParaRPr kumimoji="1" lang="ja-JP" altLang="en-US" sz="3600" b="1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4562206" y="338512"/>
            <a:ext cx="4366003" cy="523220"/>
          </a:xfrm>
          <a:prstGeom prst="rect">
            <a:avLst/>
          </a:prstGeom>
          <a:solidFill>
            <a:srgbClr val="FFFFCC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altLang="ja-JP" sz="2800" dirty="0" smtClean="0">
                <a:hlinkClick r:id="rId2"/>
              </a:rPr>
              <a:t>http</a:t>
            </a:r>
            <a:r>
              <a:rPr lang="en-US" altLang="ja-JP" sz="2800" dirty="0">
                <a:hlinkClick r:id="rId2"/>
              </a:rPr>
              <a:t>://afterfiver.lodosaka.jp</a:t>
            </a:r>
            <a:r>
              <a:rPr lang="en-US" altLang="ja-JP" sz="2800" dirty="0" smtClean="0">
                <a:hlinkClick r:id="rId2"/>
              </a:rPr>
              <a:t>/</a:t>
            </a:r>
            <a:endParaRPr lang="en-US" altLang="ja-JP" sz="2800" dirty="0" smtClean="0"/>
          </a:p>
        </p:txBody>
      </p:sp>
      <p:pic>
        <p:nvPicPr>
          <p:cNvPr id="7" name="図 6"/>
          <p:cNvPicPr>
            <a:picLocks noChangeAspect="1"/>
          </p:cNvPicPr>
          <p:nvPr/>
        </p:nvPicPr>
        <p:blipFill rotWithShape="1">
          <a:blip r:embed="rId3"/>
          <a:srcRect l="12629" t="13454" r="39502" b="7786"/>
          <a:stretch/>
        </p:blipFill>
        <p:spPr>
          <a:xfrm>
            <a:off x="237813" y="973103"/>
            <a:ext cx="3678774" cy="4035095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963" y="1006868"/>
            <a:ext cx="2250006" cy="4001330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488" y="1006232"/>
            <a:ext cx="2250721" cy="4002603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192294" y="4931597"/>
            <a:ext cx="372429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 smtClean="0"/>
              <a:t>After</a:t>
            </a:r>
            <a:r>
              <a:rPr kumimoji="1" lang="ja-JP" altLang="en-US" sz="2400" b="1" dirty="0" smtClean="0"/>
              <a:t> </a:t>
            </a:r>
            <a:r>
              <a:rPr kumimoji="1" lang="en-US" altLang="ja-JP" sz="2400" b="1" dirty="0" smtClean="0"/>
              <a:t>Fiver</a:t>
            </a:r>
          </a:p>
          <a:p>
            <a:r>
              <a:rPr lang="ja-JP" altLang="en-US" sz="2000" dirty="0"/>
              <a:t>今</a:t>
            </a:r>
            <a:r>
              <a:rPr lang="ja-JP" altLang="en-US" sz="2000" dirty="0" smtClean="0"/>
              <a:t>いる場所から目的地の途中で</a:t>
            </a:r>
            <a:r>
              <a:rPr lang="en-US" altLang="ja-JP" sz="2000" dirty="0" smtClean="0"/>
              <a:t/>
            </a:r>
            <a:br>
              <a:rPr lang="en-US" altLang="ja-JP" sz="2000" dirty="0" smtClean="0"/>
            </a:br>
            <a:r>
              <a:rPr lang="ja-JP" altLang="en-US" sz="2000" dirty="0" smtClean="0"/>
              <a:t>「立ち寄る」観光スポットを検索</a:t>
            </a:r>
            <a:endParaRPr kumimoji="1" lang="ja-JP" altLang="en-US" sz="2000" dirty="0"/>
          </a:p>
        </p:txBody>
      </p:sp>
      <p:sp>
        <p:nvSpPr>
          <p:cNvPr id="12" name="テキスト ボックス 11"/>
          <p:cNvSpPr txBox="1"/>
          <p:nvPr/>
        </p:nvSpPr>
        <p:spPr>
          <a:xfrm>
            <a:off x="4329303" y="4970981"/>
            <a:ext cx="454243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2400" b="1" dirty="0" smtClean="0"/>
              <a:t>Japanese</a:t>
            </a:r>
            <a:r>
              <a:rPr kumimoji="1" lang="ja-JP" altLang="en-US" sz="2400" b="1" dirty="0" smtClean="0"/>
              <a:t> </a:t>
            </a:r>
            <a:r>
              <a:rPr kumimoji="1" lang="en-US" altLang="ja-JP" sz="2400" b="1" dirty="0" smtClean="0"/>
              <a:t>Capture</a:t>
            </a:r>
          </a:p>
          <a:p>
            <a:r>
              <a:rPr lang="ja-JP" altLang="en-US" sz="2000" dirty="0" smtClean="0"/>
              <a:t>日本語メニューを画像認識し，英語情報を検索</a:t>
            </a:r>
            <a:endParaRPr kumimoji="1" lang="ja-JP" altLang="en-US" sz="2000" dirty="0"/>
          </a:p>
        </p:txBody>
      </p:sp>
      <p:sp>
        <p:nvSpPr>
          <p:cNvPr id="11" name="テキスト ボックス 10"/>
          <p:cNvSpPr txBox="1"/>
          <p:nvPr/>
        </p:nvSpPr>
        <p:spPr>
          <a:xfrm>
            <a:off x="272269" y="6012240"/>
            <a:ext cx="8672118" cy="707886"/>
          </a:xfrm>
          <a:prstGeom prst="rect">
            <a:avLst/>
          </a:prstGeom>
          <a:solidFill>
            <a:srgbClr val="FFFFCC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kumimoji="1" lang="en-US" altLang="ja-JP" sz="2000" b="1" dirty="0" smtClean="0">
                <a:solidFill>
                  <a:srgbClr val="FF0000"/>
                </a:solidFill>
              </a:rPr>
              <a:t>NHK</a:t>
            </a:r>
            <a:r>
              <a:rPr kumimoji="1" lang="ja-JP" altLang="en-US" sz="2000" b="1" dirty="0" smtClean="0">
                <a:solidFill>
                  <a:srgbClr val="FF0000"/>
                </a:solidFill>
              </a:rPr>
              <a:t>ワールドで放映された「</a:t>
            </a:r>
            <a:r>
              <a:rPr kumimoji="1" lang="en-US" altLang="ja-JP" sz="2000" b="1" dirty="0" smtClean="0">
                <a:solidFill>
                  <a:srgbClr val="FF0000"/>
                </a:solidFill>
              </a:rPr>
              <a:t>After</a:t>
            </a:r>
            <a:r>
              <a:rPr kumimoji="1" lang="ja-JP" altLang="en-US" sz="2000" b="1" dirty="0" smtClean="0">
                <a:solidFill>
                  <a:srgbClr val="FF0000"/>
                </a:solidFill>
              </a:rPr>
              <a:t> </a:t>
            </a:r>
            <a:r>
              <a:rPr kumimoji="1" lang="en-US" altLang="ja-JP" sz="2000" b="1" dirty="0" smtClean="0">
                <a:solidFill>
                  <a:srgbClr val="FF0000"/>
                </a:solidFill>
              </a:rPr>
              <a:t>Fiver</a:t>
            </a:r>
            <a:r>
              <a:rPr kumimoji="1" lang="ja-JP" altLang="en-US" sz="2000" b="1" dirty="0" smtClean="0">
                <a:solidFill>
                  <a:srgbClr val="FF0000"/>
                </a:solidFill>
              </a:rPr>
              <a:t>を利用している様子」</a:t>
            </a:r>
            <a:r>
              <a:rPr kumimoji="1" lang="ja-JP" altLang="en-US" sz="2000" dirty="0" smtClean="0"/>
              <a:t>（</a:t>
            </a:r>
            <a:r>
              <a:rPr kumimoji="1" lang="en-US" altLang="ja-JP" sz="2000" dirty="0" smtClean="0"/>
              <a:t>3:07-5:11</a:t>
            </a:r>
            <a:r>
              <a:rPr kumimoji="1" lang="ja-JP" altLang="en-US" sz="2000" dirty="0" smtClean="0"/>
              <a:t>のあたり）</a:t>
            </a:r>
            <a:r>
              <a:rPr kumimoji="1" lang="en-US" altLang="ja-JP" sz="2000" dirty="0" smtClean="0"/>
              <a:t/>
            </a:r>
            <a:br>
              <a:rPr kumimoji="1" lang="en-US" altLang="ja-JP" sz="2000" dirty="0" smtClean="0"/>
            </a:br>
            <a:r>
              <a:rPr lang="en-US" altLang="ja-JP" sz="2000" dirty="0">
                <a:hlinkClick r:id="rId6"/>
              </a:rPr>
              <a:t>http://</a:t>
            </a:r>
            <a:r>
              <a:rPr lang="en-US" altLang="ja-JP" sz="2000" dirty="0" smtClean="0">
                <a:hlinkClick r:id="rId6"/>
              </a:rPr>
              <a:t>www3.nhk.or.jp/nhkworld/newsroomtokyo/aired/20161021.html</a:t>
            </a:r>
            <a:endParaRPr kumimoji="1" lang="ja-JP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0324318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56731" y="185330"/>
            <a:ext cx="7886700" cy="646878"/>
          </a:xfrm>
        </p:spPr>
        <p:txBody>
          <a:bodyPr>
            <a:normAutofit/>
          </a:bodyPr>
          <a:lstStyle/>
          <a:p>
            <a:r>
              <a:rPr kumimoji="1" lang="en-US" altLang="ja-JP" sz="3600" dirty="0" smtClean="0">
                <a:latin typeface="Arial Black" panose="020B0A04020102020204" pitchFamily="34" charset="0"/>
              </a:rPr>
              <a:t>After</a:t>
            </a:r>
            <a:r>
              <a:rPr kumimoji="1" lang="ja-JP" altLang="en-US" sz="3600" dirty="0" smtClean="0">
                <a:latin typeface="Arial Black" panose="020B0A04020102020204" pitchFamily="34" charset="0"/>
              </a:rPr>
              <a:t> </a:t>
            </a:r>
            <a:r>
              <a:rPr kumimoji="1" lang="en-US" altLang="ja-JP" sz="3600" dirty="0" smtClean="0">
                <a:latin typeface="Arial Black" panose="020B0A04020102020204" pitchFamily="34" charset="0"/>
              </a:rPr>
              <a:t>Fiver</a:t>
            </a:r>
            <a:r>
              <a:rPr kumimoji="1" lang="ja-JP" altLang="en-US" sz="3600" b="1" dirty="0" smtClean="0"/>
              <a:t>の他地域展開</a:t>
            </a:r>
            <a:endParaRPr kumimoji="1" lang="ja-JP" altLang="en-US" sz="3600" b="1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82542" y="791110"/>
            <a:ext cx="8671388" cy="5445303"/>
          </a:xfrm>
        </p:spPr>
        <p:txBody>
          <a:bodyPr>
            <a:normAutofit/>
          </a:bodyPr>
          <a:lstStyle/>
          <a:p>
            <a:r>
              <a:rPr lang="en-US" altLang="ja-JP" sz="2800" b="1" dirty="0" smtClean="0"/>
              <a:t>After</a:t>
            </a:r>
            <a:r>
              <a:rPr lang="ja-JP" altLang="en-US" sz="2800" b="1" dirty="0" smtClean="0"/>
              <a:t> </a:t>
            </a:r>
            <a:r>
              <a:rPr lang="en-US" altLang="ja-JP" sz="2800" b="1" dirty="0" smtClean="0"/>
              <a:t>Fiver</a:t>
            </a:r>
            <a:r>
              <a:rPr lang="ja-JP" altLang="en-US" sz="2800" dirty="0" smtClean="0"/>
              <a:t>は，ハッカソンの成果を他地域でも活用</a:t>
            </a:r>
            <a:r>
              <a:rPr lang="ja-JP" altLang="en-US" sz="2800" dirty="0"/>
              <a:t>できる</a:t>
            </a:r>
            <a:r>
              <a:rPr lang="ja-JP" altLang="en-US" sz="2800" dirty="0" smtClean="0"/>
              <a:t>よう</a:t>
            </a:r>
            <a:r>
              <a:rPr lang="ja-JP" altLang="en-US" sz="2800" b="1" dirty="0" smtClean="0">
                <a:solidFill>
                  <a:srgbClr val="0000CC"/>
                </a:solidFill>
              </a:rPr>
              <a:t>「</a:t>
            </a:r>
            <a:r>
              <a:rPr lang="ja-JP" altLang="en-US" sz="2800" b="1" dirty="0">
                <a:solidFill>
                  <a:srgbClr val="0000CC"/>
                </a:solidFill>
              </a:rPr>
              <a:t>オープンソース・ソフトウェア」</a:t>
            </a:r>
            <a:r>
              <a:rPr lang="ja-JP" altLang="en-US" sz="2800" dirty="0"/>
              <a:t>として</a:t>
            </a:r>
            <a:r>
              <a:rPr lang="ja-JP" altLang="en-US" sz="2800" dirty="0" smtClean="0"/>
              <a:t>公開</a:t>
            </a:r>
            <a:endParaRPr lang="en-US" altLang="ja-JP" sz="2800" dirty="0" smtClean="0"/>
          </a:p>
          <a:p>
            <a:pPr marL="342900" lvl="1" indent="0">
              <a:buNone/>
            </a:pPr>
            <a:r>
              <a:rPr lang="ja-JP" altLang="en-US" sz="2500" b="1" dirty="0"/>
              <a:t>ソース</a:t>
            </a:r>
            <a:r>
              <a:rPr lang="ja-JP" altLang="en-US" sz="2500" b="1" dirty="0" smtClean="0"/>
              <a:t>の公開場所</a:t>
            </a:r>
            <a:r>
              <a:rPr lang="en-US" altLang="ja-JP" sz="2500" dirty="0" smtClean="0"/>
              <a:t/>
            </a:r>
            <a:br>
              <a:rPr lang="en-US" altLang="ja-JP" sz="2500" dirty="0" smtClean="0"/>
            </a:br>
            <a:r>
              <a:rPr lang="ja-JP" altLang="en-US" sz="2500" dirty="0" smtClean="0"/>
              <a:t>　</a:t>
            </a:r>
            <a:r>
              <a:rPr lang="en-US" altLang="ja-JP" sz="2500" dirty="0" smtClean="0">
                <a:hlinkClick r:id="rId2"/>
              </a:rPr>
              <a:t>https</a:t>
            </a:r>
            <a:r>
              <a:rPr lang="en-US" altLang="ja-JP" sz="2500" dirty="0">
                <a:hlinkClick r:id="rId2"/>
              </a:rPr>
              <a:t>://</a:t>
            </a:r>
            <a:r>
              <a:rPr lang="en-US" altLang="ja-JP" sz="2500" dirty="0" smtClean="0">
                <a:hlinkClick r:id="rId2"/>
              </a:rPr>
              <a:t>github.com/lodinitiative/afterfiver</a:t>
            </a:r>
            <a:endParaRPr lang="en-US" altLang="ja-JP" sz="2500" dirty="0" smtClean="0"/>
          </a:p>
          <a:p>
            <a:r>
              <a:rPr lang="ja-JP" altLang="en-US" sz="2800" dirty="0" smtClean="0"/>
              <a:t>他</a:t>
            </a:r>
            <a:r>
              <a:rPr lang="ja-JP" altLang="en-US" sz="2800" dirty="0"/>
              <a:t>地域展開の第一弾と</a:t>
            </a:r>
            <a:r>
              <a:rPr lang="ja-JP" altLang="en-US" sz="2800" dirty="0" smtClean="0"/>
              <a:t>して</a:t>
            </a:r>
            <a:r>
              <a:rPr lang="ja-JP" altLang="en-US" sz="2800" b="1" dirty="0" smtClean="0">
                <a:solidFill>
                  <a:srgbClr val="FF0000"/>
                </a:solidFill>
              </a:rPr>
              <a:t>「</a:t>
            </a:r>
            <a:r>
              <a:rPr lang="en-US" altLang="ja-JP" sz="2800" b="1" dirty="0" smtClean="0">
                <a:solidFill>
                  <a:srgbClr val="FF0000"/>
                </a:solidFill>
              </a:rPr>
              <a:t>After </a:t>
            </a:r>
            <a:r>
              <a:rPr lang="en-US" altLang="ja-JP" sz="2800" b="1" dirty="0">
                <a:solidFill>
                  <a:srgbClr val="FF0000"/>
                </a:solidFill>
              </a:rPr>
              <a:t>Fiver</a:t>
            </a:r>
            <a:r>
              <a:rPr lang="ja-JP" altLang="en-US" sz="2800" b="1" dirty="0" smtClean="0">
                <a:solidFill>
                  <a:srgbClr val="FF0000"/>
                </a:solidFill>
              </a:rPr>
              <a:t>大阪版」</a:t>
            </a:r>
            <a:r>
              <a:rPr lang="ja-JP" altLang="en-US" sz="2800" dirty="0" smtClean="0"/>
              <a:t>を，</a:t>
            </a:r>
            <a:r>
              <a:rPr lang="en-US" altLang="ja-JP" sz="2800" dirty="0" smtClean="0"/>
              <a:t/>
            </a:r>
            <a:br>
              <a:rPr lang="en-US" altLang="ja-JP" sz="2800" dirty="0" smtClean="0"/>
            </a:br>
            <a:r>
              <a:rPr lang="en-US" altLang="ja-JP" sz="2800" u="sng" dirty="0" smtClean="0">
                <a:solidFill>
                  <a:srgbClr val="0000CC"/>
                </a:solidFill>
              </a:rPr>
              <a:t>UDC</a:t>
            </a:r>
            <a:r>
              <a:rPr lang="ja-JP" altLang="en-US" sz="2800" u="sng" dirty="0">
                <a:solidFill>
                  <a:srgbClr val="0000CC"/>
                </a:solidFill>
              </a:rPr>
              <a:t>大阪ブロックのイベント</a:t>
            </a:r>
            <a:r>
              <a:rPr lang="ja-JP" altLang="en-US" sz="2800" dirty="0"/>
              <a:t>にて</a:t>
            </a:r>
            <a:r>
              <a:rPr lang="ja-JP" altLang="en-US" sz="2800" dirty="0" smtClean="0"/>
              <a:t>開発．</a:t>
            </a:r>
            <a:endParaRPr lang="en-US" altLang="ja-JP" sz="2800" dirty="0" smtClean="0"/>
          </a:p>
          <a:p>
            <a:pPr lvl="2"/>
            <a:r>
              <a:rPr lang="ja-JP" altLang="en-US" sz="2200" dirty="0"/>
              <a:t>利用</a:t>
            </a:r>
            <a:r>
              <a:rPr lang="ja-JP" altLang="en-US" sz="2200" dirty="0" smtClean="0"/>
              <a:t>する</a:t>
            </a:r>
            <a:r>
              <a:rPr lang="ja-JP" altLang="en-US" sz="2200" dirty="0" smtClean="0">
                <a:solidFill>
                  <a:srgbClr val="FF0000"/>
                </a:solidFill>
              </a:rPr>
              <a:t>オープンデータを差し替える</a:t>
            </a:r>
            <a:r>
              <a:rPr lang="ja-JP" altLang="en-US" sz="2200" dirty="0" smtClean="0"/>
              <a:t>ことで他地域展開が可能</a:t>
            </a:r>
            <a:endParaRPr lang="en-US" altLang="ja-JP" sz="2200" dirty="0" smtClean="0"/>
          </a:p>
          <a:p>
            <a:pPr lvl="2"/>
            <a:r>
              <a:rPr lang="ja-JP" altLang="en-US" sz="2200" dirty="0" smtClean="0"/>
              <a:t>メニューの</a:t>
            </a:r>
            <a:r>
              <a:rPr lang="ja-JP" altLang="en-US" sz="2200" dirty="0" smtClean="0">
                <a:solidFill>
                  <a:srgbClr val="FF0000"/>
                </a:solidFill>
              </a:rPr>
              <a:t>日本語</a:t>
            </a:r>
            <a:r>
              <a:rPr lang="en-US" altLang="ja-JP" sz="2200" dirty="0" smtClean="0">
                <a:solidFill>
                  <a:srgbClr val="FF0000"/>
                </a:solidFill>
              </a:rPr>
              <a:t>/</a:t>
            </a:r>
            <a:r>
              <a:rPr lang="ja-JP" altLang="en-US" sz="2200" dirty="0" smtClean="0">
                <a:solidFill>
                  <a:srgbClr val="FF0000"/>
                </a:solidFill>
              </a:rPr>
              <a:t>英語切り替え</a:t>
            </a:r>
            <a:r>
              <a:rPr lang="ja-JP" altLang="en-US" sz="2200" dirty="0" smtClean="0"/>
              <a:t>に対応</a:t>
            </a:r>
            <a:endParaRPr lang="en-US" altLang="ja-JP" sz="2200" dirty="0" smtClean="0"/>
          </a:p>
          <a:p>
            <a:pPr lvl="2"/>
            <a:r>
              <a:rPr lang="ja-JP" altLang="en-US" sz="2200" dirty="0" smtClean="0">
                <a:solidFill>
                  <a:srgbClr val="FF0000"/>
                </a:solidFill>
              </a:rPr>
              <a:t>無料</a:t>
            </a:r>
            <a:r>
              <a:rPr lang="en-US" altLang="ja-JP" sz="2200" dirty="0" smtClean="0">
                <a:solidFill>
                  <a:srgbClr val="FF0000"/>
                </a:solidFill>
              </a:rPr>
              <a:t>API</a:t>
            </a:r>
            <a:r>
              <a:rPr lang="ja-JP" altLang="en-US" sz="2200" dirty="0" smtClean="0">
                <a:solidFill>
                  <a:srgbClr val="FF0000"/>
                </a:solidFill>
              </a:rPr>
              <a:t>のみで実行</a:t>
            </a:r>
            <a:r>
              <a:rPr lang="ja-JP" altLang="en-US" sz="2200" dirty="0" smtClean="0"/>
              <a:t>できるよう機能を整理</a:t>
            </a:r>
            <a:endParaRPr lang="en-US" altLang="ja-JP" sz="2200" dirty="0" smtClean="0"/>
          </a:p>
          <a:p>
            <a:pPr lvl="2"/>
            <a:r>
              <a:rPr lang="ja-JP" altLang="en-US" sz="2200" dirty="0"/>
              <a:t>他</a:t>
            </a:r>
            <a:r>
              <a:rPr lang="ja-JP" altLang="en-US" sz="2200" dirty="0" smtClean="0"/>
              <a:t>地域版を作成するためソース，ドキュメントを整備</a:t>
            </a:r>
            <a:endParaRPr lang="en-US" altLang="ja-JP" sz="2200" dirty="0" smtClean="0"/>
          </a:p>
          <a:p>
            <a:pPr marL="342900" lvl="1" indent="0">
              <a:buNone/>
            </a:pPr>
            <a:r>
              <a:rPr lang="ja-JP" altLang="en-US" sz="2500" b="1" dirty="0" smtClean="0">
                <a:solidFill>
                  <a:srgbClr val="0000CC"/>
                </a:solidFill>
              </a:rPr>
              <a:t>大阪版の実行</a:t>
            </a:r>
            <a:r>
              <a:rPr lang="en-US" altLang="ja-JP" sz="2500" dirty="0"/>
              <a:t/>
            </a:r>
            <a:br>
              <a:rPr lang="en-US" altLang="ja-JP" sz="2500" dirty="0"/>
            </a:br>
            <a:r>
              <a:rPr lang="ja-JP" altLang="en-US" sz="2500" dirty="0" smtClean="0"/>
              <a:t>　</a:t>
            </a:r>
            <a:r>
              <a:rPr lang="en-US" altLang="ja-JP" sz="2500" dirty="0" smtClean="0">
                <a:hlinkClick r:id="rId3"/>
              </a:rPr>
              <a:t>http</a:t>
            </a:r>
            <a:r>
              <a:rPr lang="en-US" altLang="ja-JP" sz="2500" dirty="0">
                <a:hlinkClick r:id="rId3"/>
              </a:rPr>
              <a:t>://lodosaka.jp/AfterFiverOsaka</a:t>
            </a:r>
            <a:r>
              <a:rPr lang="en-US" altLang="ja-JP" sz="2500" dirty="0" smtClean="0">
                <a:hlinkClick r:id="rId3"/>
              </a:rPr>
              <a:t>/</a:t>
            </a:r>
            <a:endParaRPr lang="en-US" altLang="ja-JP" sz="2500" dirty="0" smtClean="0"/>
          </a:p>
          <a:p>
            <a:pPr marL="342900" lvl="1" indent="0">
              <a:buNone/>
            </a:pPr>
            <a:r>
              <a:rPr lang="en-US" altLang="ja-JP" sz="2500" b="1" dirty="0" smtClean="0">
                <a:solidFill>
                  <a:srgbClr val="0000CC"/>
                </a:solidFill>
              </a:rPr>
              <a:t>After</a:t>
            </a:r>
            <a:r>
              <a:rPr lang="ja-JP" altLang="en-US" sz="2500" b="1" dirty="0" smtClean="0">
                <a:solidFill>
                  <a:srgbClr val="0000CC"/>
                </a:solidFill>
              </a:rPr>
              <a:t> </a:t>
            </a:r>
            <a:r>
              <a:rPr lang="en-US" altLang="ja-JP" sz="2500" b="1" dirty="0" smtClean="0">
                <a:solidFill>
                  <a:srgbClr val="0000CC"/>
                </a:solidFill>
              </a:rPr>
              <a:t>Fiver</a:t>
            </a:r>
            <a:r>
              <a:rPr lang="ja-JP" altLang="en-US" sz="2500" b="1" dirty="0" smtClean="0">
                <a:solidFill>
                  <a:srgbClr val="0000CC"/>
                </a:solidFill>
              </a:rPr>
              <a:t>大阪版（汎用版）のソース</a:t>
            </a:r>
            <a:r>
              <a:rPr lang="ja-JP" altLang="en-US" sz="2500" b="1" dirty="0">
                <a:solidFill>
                  <a:srgbClr val="0000CC"/>
                </a:solidFill>
              </a:rPr>
              <a:t>　</a:t>
            </a:r>
            <a:r>
              <a:rPr lang="ja-JP" altLang="en-US" sz="2500" b="1" dirty="0" smtClean="0">
                <a:solidFill>
                  <a:srgbClr val="0000CC"/>
                </a:solidFill>
              </a:rPr>
              <a:t>　　</a:t>
            </a:r>
            <a:r>
              <a:rPr lang="en-US" altLang="ja-JP" sz="2500" b="1" dirty="0" smtClean="0">
                <a:solidFill>
                  <a:srgbClr val="0000CC"/>
                </a:solidFill>
              </a:rPr>
              <a:t/>
            </a:r>
            <a:br>
              <a:rPr lang="en-US" altLang="ja-JP" sz="2500" b="1" dirty="0" smtClean="0">
                <a:solidFill>
                  <a:srgbClr val="0000CC"/>
                </a:solidFill>
              </a:rPr>
            </a:br>
            <a:r>
              <a:rPr lang="ja-JP" altLang="en-US" sz="2500" b="1" dirty="0" smtClean="0">
                <a:solidFill>
                  <a:srgbClr val="0000CC"/>
                </a:solidFill>
              </a:rPr>
              <a:t>　</a:t>
            </a:r>
            <a:r>
              <a:rPr lang="en-US" altLang="ja-JP" sz="2400" dirty="0" smtClean="0">
                <a:hlinkClick r:id="rId4"/>
              </a:rPr>
              <a:t>https</a:t>
            </a:r>
            <a:r>
              <a:rPr lang="en-US" altLang="ja-JP" sz="2400" dirty="0">
                <a:hlinkClick r:id="rId4"/>
              </a:rPr>
              <a:t>://</a:t>
            </a:r>
            <a:r>
              <a:rPr lang="en-US" altLang="ja-JP" sz="2400" dirty="0" smtClean="0">
                <a:hlinkClick r:id="rId4"/>
              </a:rPr>
              <a:t>github.com/lodinitiative/afterfiver/tree/AfterFiverOsaka</a:t>
            </a:r>
            <a:endParaRPr lang="en-US" altLang="ja-JP" sz="2500" dirty="0" smtClean="0"/>
          </a:p>
          <a:p>
            <a:endParaRPr kumimoji="1" lang="ja-JP" altLang="en-US" sz="2800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801383" y="6221002"/>
            <a:ext cx="7297190" cy="523220"/>
          </a:xfrm>
          <a:prstGeom prst="rect">
            <a:avLst/>
          </a:prstGeom>
          <a:solidFill>
            <a:srgbClr val="FFCCFF"/>
          </a:solidFill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kumimoji="1" lang="ja-JP" altLang="en-US" sz="2800" dirty="0" smtClean="0">
                <a:solidFill>
                  <a:srgbClr val="FF0000"/>
                </a:solidFill>
              </a:rPr>
              <a:t>今後，さらに他の地域への展開が期待される！</a:t>
            </a:r>
            <a:endParaRPr kumimoji="1" lang="ja-JP" altLang="en-US" sz="2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30826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</TotalTime>
  <Words>176</Words>
  <Application>Microsoft Office PowerPoint</Application>
  <PresentationFormat>画面に合わせる (4:3)</PresentationFormat>
  <Paragraphs>36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1" baseType="lpstr">
      <vt:lpstr>ＭＳ Ｐゴシック</vt:lpstr>
      <vt:lpstr>Arial</vt:lpstr>
      <vt:lpstr>Arial Black</vt:lpstr>
      <vt:lpstr>Calibri</vt:lpstr>
      <vt:lpstr>Calibri Light</vt:lpstr>
      <vt:lpstr>Office テーマ</vt:lpstr>
      <vt:lpstr>インバウンド向け観光アプリ After Fiver</vt:lpstr>
      <vt:lpstr>After Fiver開発の経緯① ISWC2016＠KOBE連携ハッカソン</vt:lpstr>
      <vt:lpstr>After Fiver開発の経緯② ハッカソンの成果＆ISWC2016での利用</vt:lpstr>
      <vt:lpstr>After Fiverの概要</vt:lpstr>
      <vt:lpstr>After Fiverの他地域展開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インバウンド向け観光アプリ After Fiver</dc:title>
  <dc:creator>Kouji Kozaki</dc:creator>
  <cp:lastModifiedBy>古崎晃司</cp:lastModifiedBy>
  <cp:revision>15</cp:revision>
  <cp:lastPrinted>2017-01-27T13:11:08Z</cp:lastPrinted>
  <dcterms:created xsi:type="dcterms:W3CDTF">2017-01-27T09:44:44Z</dcterms:created>
  <dcterms:modified xsi:type="dcterms:W3CDTF">2017-01-27T13:11:41Z</dcterms:modified>
</cp:coreProperties>
</file>

<file path=docProps/thumbnail.jpeg>
</file>